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3" r:id="rId4"/>
    <p:sldId id="259" r:id="rId5"/>
    <p:sldId id="266" r:id="rId6"/>
    <p:sldId id="267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3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62" r:id="rId30"/>
    <p:sldId id="263" r:id="rId31"/>
  </p:sldIdLst>
  <p:sldSz cx="12192000" cy="6858000"/>
  <p:notesSz cx="6858000" cy="9144000"/>
  <p:embeddedFontLst>
    <p:embeddedFont>
      <p:font typeface="둥근모꼴" panose="020B0500000000000000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37F"/>
    <a:srgbClr val="031D38"/>
    <a:srgbClr val="F76FE7"/>
    <a:srgbClr val="FFCF37"/>
    <a:srgbClr val="F3E929"/>
    <a:srgbClr val="29BAED"/>
    <a:srgbClr val="99CCFF"/>
    <a:srgbClr val="1A2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10901-A50E-4E5D-906E-A0E20544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3A9700-B1F6-4C0A-BF9A-3591E67A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4E6D-B263-4472-B3EC-BC42A72D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22A79-17FC-406B-B521-41EFA715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CD3D7-EDF5-4118-BAEB-B38FBBB2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5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D1500-B931-4291-B477-E237E0CD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A29DD-3ADF-49EF-ADFD-7EC85454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E3B2B-BE37-42DD-BC91-55E6ED22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1C3AE-B824-43FD-836B-12FA53E1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CD091-B7BB-4BAD-A5FC-CF214100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43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9AEE1-3ACA-46D8-8986-B945A35F3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D8AB7-3A8E-4FAE-AE0F-BAE05DE5E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CB00A-0216-4902-BF61-044E27CA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A41-D857-4637-822B-9FD94459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CF4FC-BB58-41C1-96A5-686EA0F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7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39C2-816C-4A3D-B757-C1534F86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AE1C6-3879-4284-ABC4-1A86BF932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86AF-E5CB-4460-A209-F5A9A108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BBD5C-E5B7-404F-B667-16F05F19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0CC21-9231-4377-B18F-5CB0591D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1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4DAD2-EE08-440B-A395-52F79E89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FDF9F-42E6-404C-ACE3-7E8049695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74812-440E-4EB1-B191-52CF8F0A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C77BC-7683-4606-A808-DEDFAC2F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9D518-D5A9-4917-AB5A-F749EF1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9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70954-83CF-4878-8C42-5E4F706F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21799-CFBE-4758-BD4F-2372514D7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58A98F-CBEB-4EB8-8385-151E2199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2D160-D835-4206-A07D-55758DF9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39C92-161F-4EC4-A29F-9130C146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0B351-B25C-4DB6-86AD-B162904E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9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064DA-39D3-4E12-AA69-83D0C5C3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578F3-99DF-4BEE-88CE-9BA3A1752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6521E-AB0D-41EE-A2EF-6902BBD49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4DAE21-DC0A-41EC-9590-6BF34A694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54CD8C-292D-43A9-928C-B1B6F1475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EF0B32-A701-4BCF-9BD9-388E1D4D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426897-4FB5-4978-BA74-E02A48D2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F51D0D-62A7-4224-A061-D1C5C4C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8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B5EBB-3A4E-4214-9374-D5058218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884714-F82D-4C10-8A24-8DDF5F8F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9A14C-BCD5-486C-9CE2-A4659E51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E8330C-157E-4662-AEDC-630814FE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00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91782C-3364-47D9-96DE-9585BD1E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36248-F288-4B11-BE63-AD2C8236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A5953-0F67-4F6F-B108-B3B56424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7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66C9A-C8B6-4ED6-B571-82DE3397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F93A9-A9A1-4694-80F9-00161F60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39D83-4891-46CC-956D-1F08DEF0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F64013-AF0A-4121-AE94-89B1891D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4BC43A-6595-45DC-94E4-9CC94E74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CA9B5-1362-48B4-B1AD-C44595C4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3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9116-5B17-430C-B2F5-6B67ED9A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6C54D8-7861-44CB-95B4-E94B00EB8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4314BE-727F-437A-916A-89D53762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38B5B-3673-40D1-9D86-BA7B62A5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6AFFF-8F5F-42A1-AC65-FD63F1C6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181A7-8624-4D4E-8A9D-9BD3EA5B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6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3F93C-0561-488A-B221-B2CC4D5D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D947F-0174-43BB-91B1-3325444B8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D4417-4215-41C6-9EDE-43226F91F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287E6-343F-44AF-9998-ADBF016BA9F2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C306E-52D4-4F21-9E66-09CE98DE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5531-C92F-4AB0-A4D2-C71B999C6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9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mockingjay1701.deviantart.com/art/Pixel-art-landscape-52508229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mockingjay1701.deviantart.com/art/Pixel-art-landscape-5250822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mockingjay1701.deviantart.com/art/Pixel-art-landscape-525082296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mockingjay1701.deviantart.com/art/Pixel-art-landscape-52508229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mockingjay1701.deviantart.com/art/Pixel-art-landscape-52508229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mockingjay1701.deviantart.com/art/Pixel-art-landscape-52508229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obileindex.com/home" TargetMode="External"/><Relationship Id="rId4" Type="http://schemas.openxmlformats.org/officeDocument/2006/relationships/hyperlink" Target="https://sensortower.com/k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kjm94.github.io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JM94/GA/blob/main/24Sept_ra/code/ORA_CODE.ipynb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mockingjay1701.deviantart.com/art/Pixel-art-landscape-5250822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hyperlink" Target="https://mockingjay1701.deviantart.com/art/Pixel-art-landscape-52508229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hyperlink" Target="https://mockingjay1701.deviantart.com/art/Pixel-art-landscape-52508229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https://mockingjay1701.deviantart.com/art/Pixel-art-landscape-52508229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mockingjay1701.deviantart.com/art/Pixel-art-landscape-5250822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715296-5A10-4AB1-B6F7-6458E3D455C5}"/>
              </a:ext>
            </a:extLst>
          </p:cNvPr>
          <p:cNvGrpSpPr/>
          <p:nvPr/>
        </p:nvGrpSpPr>
        <p:grpSpPr>
          <a:xfrm>
            <a:off x="3695344" y="1511948"/>
            <a:ext cx="4801315" cy="2296319"/>
            <a:chOff x="3695344" y="1511948"/>
            <a:chExt cx="4801315" cy="22963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C16BF4-0587-456D-A6DB-E71C1D1B72C1}"/>
                </a:ext>
              </a:extLst>
            </p:cNvPr>
            <p:cNvSpPr txBox="1"/>
            <p:nvPr/>
          </p:nvSpPr>
          <p:spPr>
            <a:xfrm>
              <a:off x="3695344" y="2792604"/>
              <a:ext cx="48013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Revenue / AU</a:t>
              </a:r>
              <a:endParaRPr lang="ko-KR" altLang="en-US" sz="6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3CE9D1-F4BF-4CBE-B132-BA5D69BF63D2}"/>
                </a:ext>
              </a:extLst>
            </p:cNvPr>
            <p:cNvSpPr txBox="1"/>
            <p:nvPr/>
          </p:nvSpPr>
          <p:spPr>
            <a:xfrm>
              <a:off x="5242316" y="1511948"/>
              <a:ext cx="203132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9</a:t>
              </a:r>
              <a:r>
                <a:rPr lang="ko-KR" altLang="en-US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</a:t>
              </a:r>
              <a:endParaRPr lang="en-US" altLang="ko-KR" sz="6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A4736F-CC54-485A-84FA-8E3710AA2768}"/>
              </a:ext>
            </a:extLst>
          </p:cNvPr>
          <p:cNvSpPr txBox="1"/>
          <p:nvPr/>
        </p:nvSpPr>
        <p:spPr>
          <a:xfrm>
            <a:off x="5441671" y="1322621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 err="1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권정민</a:t>
            </a:r>
            <a:endParaRPr lang="ko-KR" altLang="en-US" sz="2800" b="1" spc="300" dirty="0">
              <a:ln w="22225">
                <a:solidFill>
                  <a:srgbClr val="FFC000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6" name="그림 15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7E47493C-E7C7-4231-A69A-DF2B6142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35" y="3720635"/>
            <a:ext cx="657225" cy="15049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4AF750-3859-4890-A3CB-6C1C065D8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36" y="3680855"/>
            <a:ext cx="704850" cy="1524000"/>
          </a:xfrm>
          <a:prstGeom prst="rect">
            <a:avLst/>
          </a:prstGeom>
        </p:spPr>
      </p:pic>
      <p:pic>
        <p:nvPicPr>
          <p:cNvPr id="20" name="그림 19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95238A63-C309-4C43-BDAD-5D78946DB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7" y="3747530"/>
            <a:ext cx="6286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2BBE83-B96D-9F83-EA6D-6AA0B56F2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2EB52D-481B-6A57-35DB-23ECEDA09A1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CD9EB71-95D9-E411-C215-5C176859D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C4DFCFD-8A1E-F9BE-91ED-EF95DEA80B50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21957-8C2A-1EAD-FECF-FC26D7C99C0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BBB099-F07B-A0AF-45B0-6601888418F3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DECF-1BD6-D72B-F9C1-ACF5B0132F22}"/>
              </a:ext>
            </a:extLst>
          </p:cNvPr>
          <p:cNvSpPr txBox="1"/>
          <p:nvPr/>
        </p:nvSpPr>
        <p:spPr>
          <a:xfrm>
            <a:off x="1011115" y="2883877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오픈 이후 처음으로 전월 대비 증가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오프라인 대회 개최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그에 맞춰 이벤트 및 보상 진행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0B34CC-458F-A172-54AA-7CA29CE7F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DC7B9E-77FF-F4B5-CEC1-C370E2EB021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22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57920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D5247-1704-901A-7F74-C29496A5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0C36B2-760B-FC03-404F-C9AC5D470C1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35E31F-B32F-7167-6B45-9ED3BCF5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61DF0DE-28A3-63BE-4F78-757C208E71BF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08001C-588D-40B6-EF83-B67755533BE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20%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BD65D3-63C8-438E-86A4-39C0DD1A5ED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4A782-EEB5-7A49-5DBE-22A80A950981}"/>
              </a:ext>
            </a:extLst>
          </p:cNvPr>
          <p:cNvSpPr txBox="1"/>
          <p:nvPr/>
        </p:nvSpPr>
        <p:spPr>
          <a:xfrm>
            <a:off x="1011115" y="2191909"/>
            <a:ext cx="508488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오픈빨</a:t>
            </a:r>
            <a:r>
              <a:rPr lang="ko-KR" altLang="en-US" dirty="0"/>
              <a:t> 빠지고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감소한 원인에는 </a:t>
            </a:r>
            <a:r>
              <a:rPr lang="en-US" altLang="ko-KR" dirty="0"/>
              <a:t>tv</a:t>
            </a:r>
            <a:r>
              <a:rPr lang="ko-KR" altLang="en-US" dirty="0"/>
              <a:t>퍼즐과 같은 호불호 요소가 영향을 줬을 것으로 판단되나 해당 부분은 </a:t>
            </a:r>
            <a:r>
              <a:rPr lang="ko-KR" altLang="en-US" dirty="0" err="1"/>
              <a:t>호요버스가</a:t>
            </a:r>
            <a:r>
              <a:rPr lang="ko-KR" altLang="en-US" dirty="0"/>
              <a:t> 개선하였기 때문에 향후 관찰 필요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호요버스의</a:t>
            </a:r>
            <a:r>
              <a:rPr lang="ko-KR" altLang="en-US" dirty="0"/>
              <a:t> 체급이 있어서 감소한 </a:t>
            </a:r>
            <a:r>
              <a:rPr lang="en-US" altLang="ko-KR" dirty="0"/>
              <a:t>MAU</a:t>
            </a:r>
            <a:r>
              <a:rPr lang="ko-KR" altLang="en-US" dirty="0"/>
              <a:t>가 여전히 </a:t>
            </a:r>
            <a:r>
              <a:rPr lang="en-US" altLang="ko-KR" dirty="0"/>
              <a:t>24</a:t>
            </a:r>
            <a:r>
              <a:rPr lang="ko-KR" altLang="en-US" dirty="0"/>
              <a:t>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CE8746-883E-9A82-D5F0-067AB1B26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181CDE-4DB4-BC30-12DB-F6FBA771FF01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44522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4D9EA-B972-457E-8BBA-BD9F09F38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D4FB50-1D08-74C4-1DFB-F881EA93335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A3C60C4-DEE3-AEF8-8705-96F10A065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53A2330-47DC-E4EA-2F51-BE279D51B728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A8D94D-06C5-224A-066B-123845D7B629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18%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C03FFE-57EA-0C33-FDA7-23CABE1394E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81214-BBAC-AE28-357A-ACF54ABAE58B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신규 업데이트 및 이벤트 부재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월 메인 업데이트와 </a:t>
            </a:r>
            <a:r>
              <a:rPr lang="en-US" altLang="ko-KR" dirty="0"/>
              <a:t>11</a:t>
            </a:r>
            <a:r>
              <a:rPr lang="ko-KR" altLang="en-US" dirty="0"/>
              <a:t>월 한국 서비스 </a:t>
            </a:r>
            <a:r>
              <a:rPr lang="en-US" altLang="ko-KR" dirty="0"/>
              <a:t>3</a:t>
            </a:r>
            <a:r>
              <a:rPr lang="ko-KR" altLang="en-US" dirty="0"/>
              <a:t>주년으로 반등 예상됨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52E70-A25A-8258-0A2C-98671F3EA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99" y="1299509"/>
            <a:ext cx="4589485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CE24E-7961-F82D-49C5-157BD7EBB26A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45374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C2B44-DCC5-F430-3469-EE38E53AB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0ECAAB-D883-7356-20F6-21DE00FF9F5B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BA908E9-C3A3-7E02-93A5-8A07DDD10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4F1DA76A-BDF0-9772-3976-E87400929C3D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1993F7-437D-280B-066C-C7124003CB64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0.3%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213646-4B6A-83B3-EC4A-9AA955669C61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9F2EB-905A-2338-E5E7-DFFE131D7AF6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순위권</a:t>
            </a:r>
            <a:r>
              <a:rPr lang="ko-KR" altLang="en-US" dirty="0"/>
              <a:t> 게임 중 유일한 리듬 장르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이벤트를 통한 지표 방어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79A233-04D1-001D-5E4D-EDD680594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0" y="1299510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F7A9F-A984-5A98-E5A3-819B1EABF14B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26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05045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CBDBC-45FD-DC29-A3EE-F58705C9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E302A8-E4E6-C367-F85A-342FC5A354D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E857B4D-F873-0726-D41F-FE4BE6614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CCCA11CF-5103-0B6D-4BB8-C734BCF203A1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C1E93E-FBA4-F5EF-7FE0-06F289D265C5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AAECAB-EE26-84E9-9147-781FCB257EAB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83733-728D-53E7-4AE5-2BD230DE8551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이벤트가 모두 끝났으나 낙폭 방어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곧 다가올 </a:t>
            </a:r>
            <a:r>
              <a:rPr lang="en-US" altLang="ko-KR" dirty="0"/>
              <a:t>2</a:t>
            </a:r>
            <a:r>
              <a:rPr lang="ko-KR" altLang="en-US" dirty="0"/>
              <a:t>주년에 대한 기대감 영향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F7E08-FBB4-184E-7B42-6E0B94E88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09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D4240-5E91-3B5C-6A5C-7745DE557771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31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68139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AA746-1027-2EBE-DB14-D775FDB41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C77FAF-D612-4E47-86A9-F28AB69CA11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B15FA66-7582-5E2B-FBF2-6252C1836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4B4EA098-535C-BACB-FCC0-8A763E884AA9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3B7D2-FFD7-7441-9ABF-D80A87885D20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FBAD6-FB1A-06D2-72F4-6D43D99CD52E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2A211-128A-F664-8FA7-FC8C22319D74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버전 </a:t>
            </a:r>
            <a:r>
              <a:rPr lang="en-US" altLang="ko-KR" dirty="0"/>
              <a:t>2.5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비소 캐릭터 업데이트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0F7390-539D-409C-25CC-AF8F5AD05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BA2AA-A692-909D-25FC-5BE9CBE2D390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44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04192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6AAB9A-5646-AF43-9ECC-7B75623F3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E4D0FC-D2A7-AE71-44F1-58A27E4EDCF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425420-1532-18FC-A44E-60D4E80DDC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FBB5C819-F6EF-2808-6342-D835BB3613D6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92F077-73E1-9CCF-CB6B-1F7B5FB4AC2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92AC40-403B-FCDD-D7D0-229119618251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82401-67BE-03E9-0108-9716496EA517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버전 </a:t>
            </a:r>
            <a:r>
              <a:rPr lang="en-US" altLang="ko-KR" dirty="0"/>
              <a:t>5.0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신규 지역 </a:t>
            </a:r>
            <a:r>
              <a:rPr lang="ko-KR" altLang="en-US" dirty="0" err="1"/>
              <a:t>나타</a:t>
            </a:r>
            <a:r>
              <a:rPr lang="ko-KR" altLang="en-US" dirty="0"/>
              <a:t> 업데이트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C1EDCA-A462-CED3-0795-5914AE8C2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880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4A024-CCB1-C79C-E35F-97618FB456AC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56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36143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C7BB5-5F33-1ED4-D3DE-7E0E24C6D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BBF7A8-FADB-85ED-8346-8E1C68F861C9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6ECAA3C-2A00-CA81-D30F-72A3CD9F8200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C6F457-086E-8908-DFA3-2BBC6250DFFD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 단위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534BD5-0E8C-E978-919B-DC96C228A28F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412BE-2ED5-11CE-7014-819274007A78}"/>
              </a:ext>
            </a:extLst>
          </p:cNvPr>
          <p:cNvSpPr txBox="1"/>
          <p:nvPr/>
        </p:nvSpPr>
        <p:spPr>
          <a:xfrm>
            <a:off x="1011115" y="2543601"/>
            <a:ext cx="524900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쿠키런</a:t>
            </a:r>
            <a:r>
              <a:rPr lang="en-US" altLang="ko-KR" dirty="0"/>
              <a:t>: </a:t>
            </a:r>
            <a:r>
              <a:rPr lang="ko-KR" altLang="en-US" dirty="0"/>
              <a:t>모험의 탑은 </a:t>
            </a:r>
            <a:r>
              <a:rPr lang="ko-KR" altLang="en-US" dirty="0" err="1"/>
              <a:t>오픈빨</a:t>
            </a:r>
            <a:r>
              <a:rPr lang="ko-KR" altLang="en-US" dirty="0"/>
              <a:t> 빠지고 </a:t>
            </a:r>
            <a:r>
              <a:rPr lang="en-US" altLang="ko-KR" dirty="0"/>
              <a:t>41</a:t>
            </a:r>
            <a:r>
              <a:rPr lang="ko-KR" altLang="en-US" dirty="0"/>
              <a:t>만에서 </a:t>
            </a:r>
            <a:r>
              <a:rPr lang="en-US" altLang="ko-KR" dirty="0"/>
              <a:t>25</a:t>
            </a:r>
            <a:r>
              <a:rPr lang="ko-KR" altLang="en-US" dirty="0"/>
              <a:t>만으로 크게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호연은 첫 집계 </a:t>
            </a:r>
            <a:r>
              <a:rPr lang="en-US" altLang="ko-KR" dirty="0"/>
              <a:t>14</a:t>
            </a:r>
            <a:r>
              <a:rPr lang="ko-KR" altLang="en-US" dirty="0"/>
              <a:t>만으로 준수한 스타트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69AB2D-F6D4-75A2-524A-519FBD31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879758"/>
              </p:ext>
            </p:extLst>
          </p:nvPr>
        </p:nvGraphicFramePr>
        <p:xfrm>
          <a:off x="7327654" y="1811438"/>
          <a:ext cx="3118340" cy="2140353"/>
        </p:xfrm>
        <a:graphic>
          <a:graphicData uri="http://schemas.openxmlformats.org/drawingml/2006/table">
            <a:tbl>
              <a:tblPr/>
              <a:tblGrid>
                <a:gridCol w="1559170">
                  <a:extLst>
                    <a:ext uri="{9D8B030D-6E8A-4147-A177-3AD203B41FA5}">
                      <a16:colId xmlns:a16="http://schemas.microsoft.com/office/drawing/2014/main" val="3562940128"/>
                    </a:ext>
                  </a:extLst>
                </a:gridCol>
                <a:gridCol w="1559170">
                  <a:extLst>
                    <a:ext uri="{9D8B030D-6E8A-4147-A177-3AD203B41FA5}">
                      <a16:colId xmlns:a16="http://schemas.microsoft.com/office/drawing/2014/main" val="1475510574"/>
                    </a:ext>
                  </a:extLst>
                </a:gridCol>
              </a:tblGrid>
              <a:tr h="1331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모험의 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41 -&gt; 25.3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128158"/>
                  </a:ext>
                </a:extLst>
              </a:tr>
              <a:tr h="809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830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9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F66FE-AA56-BE79-D0C2-E5FC5FA43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3B25C2-48D1-68A8-9E50-975B44B471B9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B7B282EF-504B-E3F7-DB5F-43759A5718E8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D0CEAA-0507-9BBF-79A2-498DF78BE5B0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 단위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91120-CCF7-78EE-65B4-2691A497123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7A340-5101-DBB9-04A6-8683F23EF127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운빨존많겜은</a:t>
            </a:r>
            <a:r>
              <a:rPr lang="ko-KR" altLang="en-US" dirty="0"/>
              <a:t> 여전히 많은 </a:t>
            </a:r>
            <a:r>
              <a:rPr lang="en-US" altLang="ko-KR" dirty="0"/>
              <a:t>MAU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키우기류</a:t>
            </a:r>
            <a:r>
              <a:rPr lang="ko-KR" altLang="en-US" dirty="0"/>
              <a:t> 게임은 서서히 감소하는 추세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3B772B-AD60-2435-87E6-381C27B2E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71225"/>
              </p:ext>
            </p:extLst>
          </p:nvPr>
        </p:nvGraphicFramePr>
        <p:xfrm>
          <a:off x="6924675" y="1627368"/>
          <a:ext cx="3682512" cy="2702256"/>
        </p:xfrm>
        <a:graphic>
          <a:graphicData uri="http://schemas.openxmlformats.org/drawingml/2006/table">
            <a:tbl>
              <a:tblPr/>
              <a:tblGrid>
                <a:gridCol w="1841256">
                  <a:extLst>
                    <a:ext uri="{9D8B030D-6E8A-4147-A177-3AD203B41FA5}">
                      <a16:colId xmlns:a16="http://schemas.microsoft.com/office/drawing/2014/main" val="1970639391"/>
                    </a:ext>
                  </a:extLst>
                </a:gridCol>
                <a:gridCol w="1841256">
                  <a:extLst>
                    <a:ext uri="{9D8B030D-6E8A-4147-A177-3AD203B41FA5}">
                      <a16:colId xmlns:a16="http://schemas.microsoft.com/office/drawing/2014/main" val="3883065666"/>
                    </a:ext>
                  </a:extLst>
                </a:gridCol>
              </a:tblGrid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운빨존많겜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96.3 -&gt; 91.9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617398"/>
                  </a:ext>
                </a:extLst>
              </a:tr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버섯커 키우기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19.5 -&gt; 15.5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353887"/>
                  </a:ext>
                </a:extLst>
              </a:tr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세븐나이츠 키우기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10.4 -&gt; 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14303"/>
                  </a:ext>
                </a:extLst>
              </a:tr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그랑사가 키우기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8.3 -&gt; 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724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1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3347B-FE4C-ACA4-7B36-83F28E27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DC93B5-8949-2C3C-E94A-BFC7B3E30A86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1D62A38-2B7A-4EFD-BCD5-9665087AA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0112CB81-F47A-2B9A-DF25-B5686F0E7B8D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759486-72B1-2690-10A4-FC81201B4D0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45%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365D86-0257-AEC5-98ED-902CFB497C7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61AF8-FFE6-BDE2-8DF8-0FCD0E38A762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빛의 </a:t>
            </a:r>
            <a:r>
              <a:rPr lang="ko-KR" altLang="en-US" dirty="0" err="1"/>
              <a:t>코얀스카야</a:t>
            </a:r>
            <a:r>
              <a:rPr lang="ko-KR" altLang="en-US" dirty="0"/>
              <a:t> 픽업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메인 스토리 업데이트 및 추석 가챠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7BEEA-0856-5143-DD36-222425AEC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A9F82-A2A5-B799-A526-28773EF1FDC6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17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412589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65141D-CFAA-4380-9C20-863831AD7783}"/>
              </a:ext>
            </a:extLst>
          </p:cNvPr>
          <p:cNvGrpSpPr/>
          <p:nvPr/>
        </p:nvGrpSpPr>
        <p:grpSpPr>
          <a:xfrm>
            <a:off x="3509363" y="2139172"/>
            <a:ext cx="5173274" cy="759858"/>
            <a:chOff x="3894885" y="2019962"/>
            <a:chExt cx="6188487" cy="908975"/>
          </a:xfrm>
        </p:grpSpPr>
        <p:pic>
          <p:nvPicPr>
            <p:cNvPr id="5" name="그림 4" descr="조류이(가) 표시된 사진&#10;&#10;자동 생성된 설명">
              <a:extLst>
                <a:ext uri="{FF2B5EF4-FFF2-40B4-BE49-F238E27FC236}">
                  <a16:creationId xmlns:a16="http://schemas.microsoft.com/office/drawing/2014/main" id="{7B50F7C6-92F3-4668-B550-B35B28BE0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AEBEB36-D921-475E-A5C0-E1BBC583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B2873ED-4F97-4B11-B5C5-299BBDA5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5B94012-4D3D-41C8-B0FF-B1938304C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5648177-7295-4F5A-BCAF-FEA26AAD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6C4DEAC-A7F6-4C67-AF71-C3EC2A6B468A}"/>
              </a:ext>
            </a:extLst>
          </p:cNvPr>
          <p:cNvSpPr txBox="1"/>
          <p:nvPr/>
        </p:nvSpPr>
        <p:spPr>
          <a:xfrm>
            <a:off x="4798144" y="698998"/>
            <a:ext cx="26340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635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개요</a:t>
            </a:r>
            <a:r>
              <a:rPr lang="ko-KR" altLang="en-US" sz="6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66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318AEC-23E8-4A1E-90D4-76D0BD36AB9A}"/>
              </a:ext>
            </a:extLst>
          </p:cNvPr>
          <p:cNvGrpSpPr/>
          <p:nvPr/>
        </p:nvGrpSpPr>
        <p:grpSpPr>
          <a:xfrm>
            <a:off x="3509363" y="2955601"/>
            <a:ext cx="5173274" cy="759858"/>
            <a:chOff x="3894885" y="2019962"/>
            <a:chExt cx="6188487" cy="908975"/>
          </a:xfrm>
        </p:grpSpPr>
        <p:pic>
          <p:nvPicPr>
            <p:cNvPr id="58" name="그림 57" descr="조류이(가) 표시된 사진&#10;&#10;자동 생성된 설명">
              <a:extLst>
                <a:ext uri="{FF2B5EF4-FFF2-40B4-BE49-F238E27FC236}">
                  <a16:creationId xmlns:a16="http://schemas.microsoft.com/office/drawing/2014/main" id="{B6CC6086-173A-463B-B463-AB734A405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5CF2B2B-B8D3-42DF-A042-A62B9148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8B1A1C7-C2AC-4536-BC6F-297917550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D0B08-0764-46CD-B967-9F85B311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C914A08-5C82-4CDB-896F-EF35130A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3D5B761-39E3-486D-BA6C-B46B7712F234}"/>
              </a:ext>
            </a:extLst>
          </p:cNvPr>
          <p:cNvGrpSpPr/>
          <p:nvPr/>
        </p:nvGrpSpPr>
        <p:grpSpPr>
          <a:xfrm>
            <a:off x="3509363" y="3845508"/>
            <a:ext cx="5173274" cy="759858"/>
            <a:chOff x="3894885" y="2019962"/>
            <a:chExt cx="6188487" cy="908975"/>
          </a:xfrm>
        </p:grpSpPr>
        <p:pic>
          <p:nvPicPr>
            <p:cNvPr id="65" name="그림 64" descr="조류이(가) 표시된 사진&#10;&#10;자동 생성된 설명">
              <a:extLst>
                <a:ext uri="{FF2B5EF4-FFF2-40B4-BE49-F238E27FC236}">
                  <a16:creationId xmlns:a16="http://schemas.microsoft.com/office/drawing/2014/main" id="{BA49FF41-2B9E-472B-882C-CFBE36A7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D20F94F-E0E7-4412-AB05-6ED55A75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62E1E4C-5A91-4B12-A1B8-5C4AC465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109B24F-83BE-4CEB-9897-B8AB16C98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C3AE850-782C-47B4-8446-DA1100A0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3657AC6-DF9F-4117-BA86-FC500429D0AB}"/>
              </a:ext>
            </a:extLst>
          </p:cNvPr>
          <p:cNvGrpSpPr/>
          <p:nvPr/>
        </p:nvGrpSpPr>
        <p:grpSpPr>
          <a:xfrm>
            <a:off x="3509363" y="4678265"/>
            <a:ext cx="5173274" cy="759858"/>
            <a:chOff x="3894885" y="2019962"/>
            <a:chExt cx="6188487" cy="908975"/>
          </a:xfrm>
        </p:grpSpPr>
        <p:pic>
          <p:nvPicPr>
            <p:cNvPr id="72" name="그림 71" descr="조류이(가) 표시된 사진&#10;&#10;자동 생성된 설명">
              <a:extLst>
                <a:ext uri="{FF2B5EF4-FFF2-40B4-BE49-F238E27FC236}">
                  <a16:creationId xmlns:a16="http://schemas.microsoft.com/office/drawing/2014/main" id="{CB8F9F7E-6CF8-491A-A92F-6FFB4E2F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832F29DF-665C-4B4F-8076-3395F09AB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6AA62F8-C9E3-4BF0-B6CD-0993487A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90B9A6-5A28-4148-B972-1AD02FEF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C1A6CB5C-E3E5-43C4-9FF1-8B0A0570D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C689F73-3689-4DA5-9E04-ED7EF9AFAC2B}"/>
              </a:ext>
            </a:extLst>
          </p:cNvPr>
          <p:cNvSpPr txBox="1"/>
          <p:nvPr/>
        </p:nvSpPr>
        <p:spPr>
          <a:xfrm>
            <a:off x="3931304" y="205791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상관관계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9034E7-AAAC-4736-A695-1AC7339ABB5B}"/>
              </a:ext>
            </a:extLst>
          </p:cNvPr>
          <p:cNvSpPr txBox="1"/>
          <p:nvPr/>
        </p:nvSpPr>
        <p:spPr>
          <a:xfrm>
            <a:off x="3931304" y="2899030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시각화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7582F0A-7877-44F1-AF9B-BF6FD9E822DE}"/>
              </a:ext>
            </a:extLst>
          </p:cNvPr>
          <p:cNvSpPr txBox="1"/>
          <p:nvPr/>
        </p:nvSpPr>
        <p:spPr>
          <a:xfrm>
            <a:off x="3931304" y="3807949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3.AU 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45B2B1-194C-46DE-8E8A-7497C3CB776C}"/>
              </a:ext>
            </a:extLst>
          </p:cNvPr>
          <p:cNvSpPr txBox="1"/>
          <p:nvPr/>
        </p:nvSpPr>
        <p:spPr>
          <a:xfrm>
            <a:off x="3931304" y="4650393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 증감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2ECFBF-3E6A-2400-C53C-EB3584CBD6E8}"/>
              </a:ext>
            </a:extLst>
          </p:cNvPr>
          <p:cNvGrpSpPr/>
          <p:nvPr/>
        </p:nvGrpSpPr>
        <p:grpSpPr>
          <a:xfrm>
            <a:off x="3509363" y="5399144"/>
            <a:ext cx="5173274" cy="759858"/>
            <a:chOff x="3894885" y="2019962"/>
            <a:chExt cx="6188487" cy="908975"/>
          </a:xfrm>
        </p:grpSpPr>
        <p:pic>
          <p:nvPicPr>
            <p:cNvPr id="3" name="그림 2" descr="조류이(가) 표시된 사진&#10;&#10;자동 생성된 설명">
              <a:extLst>
                <a:ext uri="{FF2B5EF4-FFF2-40B4-BE49-F238E27FC236}">
                  <a16:creationId xmlns:a16="http://schemas.microsoft.com/office/drawing/2014/main" id="{3A06463C-463E-399E-F806-6EA1ADB7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648359-1E17-D2FC-5EFF-E4EA8D4F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38B6C8-0053-F487-29B0-E788C5B0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086245-83D7-5E3E-5DB5-531CA1853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F5990B-23B1-BD7C-2444-C925EA92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9E8669-F284-09AF-8985-26C2D456C78A}"/>
              </a:ext>
            </a:extLst>
          </p:cNvPr>
          <p:cNvSpPr txBox="1"/>
          <p:nvPr/>
        </p:nvSpPr>
        <p:spPr>
          <a:xfrm>
            <a:off x="3931304" y="537127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61694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2F9A5-77DD-07F5-3470-86CBEDF2D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947E11-0D08-A381-2E66-C07300727434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8792B8A-A666-546D-7286-FE8F7F0DE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0E3D843-B1B1-56F2-AD71-4739B46A3C08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65A78-3B1D-C5CE-9F14-8E502FF82367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58%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D4C42F-5CFE-F3BE-3C7F-EF3181F09E4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A3965-8D9F-C079-94F3-0B3A27965E9A}"/>
              </a:ext>
            </a:extLst>
          </p:cNvPr>
          <p:cNvSpPr txBox="1"/>
          <p:nvPr/>
        </p:nvSpPr>
        <p:spPr>
          <a:xfrm>
            <a:off x="1011115" y="2543601"/>
            <a:ext cx="50848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상리요 </a:t>
            </a:r>
            <a:r>
              <a:rPr lang="ko-KR" altLang="en-US" dirty="0" err="1"/>
              <a:t>티어</a:t>
            </a:r>
            <a:r>
              <a:rPr lang="ko-KR" altLang="en-US" dirty="0"/>
              <a:t> 성능 캐릭터 무료 배포로 인해 매출 감소는 예상되었으나 </a:t>
            </a:r>
            <a:r>
              <a:rPr lang="en-US" altLang="ko-KR" dirty="0"/>
              <a:t>58%</a:t>
            </a:r>
            <a:r>
              <a:rPr lang="ko-KR" altLang="en-US" dirty="0"/>
              <a:t>라는 큰 폭으로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말 파수인 픽업이 시작되었으나 말일이라서 </a:t>
            </a:r>
            <a:r>
              <a:rPr lang="en-US" altLang="ko-KR" dirty="0"/>
              <a:t>9</a:t>
            </a:r>
            <a:r>
              <a:rPr lang="ko-KR" altLang="en-US" dirty="0"/>
              <a:t>월 집계로는 나타나기 어려웠음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2256E3-3DEE-21EC-AEB4-9D8B9439D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99510"/>
            <a:ext cx="4580060" cy="3496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E303D-0281-6AC2-37B7-F0EBA1AB9E78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401382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AA2B-ED6B-527B-8840-5FDD0267D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1C1061-A816-A393-09F2-F318B069472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008FEF6-BAFD-3820-5B68-B721FBC66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1414122E-072F-8343-F073-B78E89511935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BBCED-7B20-FFEB-E6F5-4F6CB84C003A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90%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E9A9D4-B6BB-03EF-9BB1-046BDECB841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82CBF-0036-B753-59C0-750247C31DD3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앞서 </a:t>
            </a:r>
            <a:r>
              <a:rPr lang="en-US" altLang="ko-KR" dirty="0"/>
              <a:t>au </a:t>
            </a:r>
            <a:r>
              <a:rPr lang="ko-KR" altLang="en-US" dirty="0"/>
              <a:t>증감 부분에서 다뤘던 내용으로 인해 유입된 유저들이 과금으로 이어졌다고 볼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9B111-88DC-2981-85BF-BDFC634A0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76" y="1299510"/>
            <a:ext cx="4572000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E1289-C1E9-DBF5-2472-63A936ADE045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22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638171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CF0F2-4915-5220-35D5-F47F41FA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588AF0-4116-0EED-A23A-40417D75B4C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D9E1F9A-D149-DAE9-D2E3-223981320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0E02629-C20A-A657-AA79-335CA92B1F9D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F9709B-AB59-B265-1AA7-46B5ACB87ADF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43%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30E365-ACD1-CBA7-42A4-88C29C44C2E4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DEE86-7812-07E5-970C-DEAA4AEF064C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</a:t>
            </a:r>
            <a:r>
              <a:rPr lang="ko-KR" altLang="en-US" dirty="0"/>
              <a:t>스포츠 및 오프라인 이벤트로 </a:t>
            </a:r>
            <a:r>
              <a:rPr lang="ko-KR" altLang="en-US" dirty="0" err="1"/>
              <a:t>유저수</a:t>
            </a:r>
            <a:r>
              <a:rPr lang="ko-KR" altLang="en-US" dirty="0"/>
              <a:t> 확보에는 성공했으나 이렇다할 신규</a:t>
            </a:r>
            <a:r>
              <a:rPr lang="en-US" altLang="ko-KR" dirty="0"/>
              <a:t>BM</a:t>
            </a:r>
            <a:r>
              <a:rPr lang="ko-KR" altLang="en-US" dirty="0"/>
              <a:t>은 전무했기 때문에 매출에는 감소한 것으로 추정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6219DA-FF2C-93DD-45F1-521F201FE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4BBE7-894A-D04C-BD20-E342447F91E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31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026947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4FAC2-793D-4781-EDC4-18D31E000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6EE53A-E502-010C-0763-49DA7D62D7F0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7BB71EA-36A3-501F-B87F-BCF206B6C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55683AE-7EC2-D164-E8E0-875434D95C36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9110E-D2CE-E232-CD45-848A3C3EA7C1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79%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AA4B0F-6D10-E60F-EE66-79914706B5D3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A03B6-14E0-3C31-FC9C-50CDFD5DD464}"/>
              </a:ext>
            </a:extLst>
          </p:cNvPr>
          <p:cNvSpPr txBox="1"/>
          <p:nvPr/>
        </p:nvSpPr>
        <p:spPr>
          <a:xfrm>
            <a:off x="1011115" y="2543601"/>
            <a:ext cx="50848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6</a:t>
            </a:r>
            <a:r>
              <a:rPr lang="ko-KR" altLang="en-US" dirty="0"/>
              <a:t>주년 이벤트의 영향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363459-9F50-7730-FCD9-6F7AFFF32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5394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52423-733A-A7AE-1FB1-E4EC85251103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34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75570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40BF6-B76C-3453-166F-B600ED0B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38ADF0-7328-4DCF-E2F4-3FB2318D714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5A756B3-67BC-1208-022D-E4BEA0CB2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E65D6296-EAA4-4DD8-C3A2-DC0F4469C224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27889D-925B-4384-E42F-3449FB8C6DE2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35B20-72EF-6BA9-B0B3-68E66E076D33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42C3C-E0A0-61B3-39FA-20672F0206C3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신규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 캐릭터 카이사르 킹 추가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849E3B-2B4C-2CE1-32FB-C170049CC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568D0-2EF1-D0C1-E9F0-116607FB1CAC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49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704253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D27A5-3577-E600-4D18-DDE9EC2E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38A8A7-A4F2-51CA-806E-B2123F10FF42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1D141C5-2540-6BE1-EBAA-54CDE87AD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07A5CED2-C674-D4EB-5856-A083466C647C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86F2C5-EAEB-5DF0-99B0-15C8869FEAA4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61E4D9-545E-DC37-3D97-97F123DEAF7C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7DF0B-EE46-6A3B-1B43-337EFDCFF3A6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업데이트 및 이벤트 전무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월에도 비슷한 흐름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주년 이벤트로 반등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64448-7BFC-505D-4631-E676333D1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09"/>
            <a:ext cx="458948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3A435-A2EB-CB00-9B87-DB8EAEDDDD7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55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1029463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FFF2F-AA11-3ED0-B199-4B437F8D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5764C1-DB9A-D460-142A-5022744C09E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6279839-1F0E-861B-2665-D653CD680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403A9EC0-19E8-62C0-7C45-5DD09232F70E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CCFBE-BDC2-B812-195A-D042E5D14ADC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24F431-7DD8-7DD1-34A0-FAEE5D1B62A9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5E7A3-3D10-9993-0694-1C589FB8D322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8</a:t>
            </a:r>
            <a:r>
              <a:rPr lang="ko-KR" altLang="en-US" dirty="0"/>
              <a:t>월 말 </a:t>
            </a:r>
            <a:r>
              <a:rPr lang="en-US" altLang="ko-KR" dirty="0"/>
              <a:t>5.0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5.1 </a:t>
            </a:r>
            <a:r>
              <a:rPr lang="ko-KR" altLang="en-US" dirty="0"/>
              <a:t>업데이트 및 </a:t>
            </a:r>
            <a:r>
              <a:rPr lang="ko-KR" altLang="en-US" dirty="0" err="1"/>
              <a:t>실로닌</a:t>
            </a:r>
            <a:r>
              <a:rPr lang="ko-KR" altLang="en-US" dirty="0"/>
              <a:t> 캐릭터 추가로 기세를 이어갈 수 </a:t>
            </a:r>
            <a:r>
              <a:rPr lang="ko-KR" altLang="en-US" dirty="0" err="1"/>
              <a:t>있을거라</a:t>
            </a:r>
            <a:r>
              <a:rPr lang="ko-KR" altLang="en-US" dirty="0"/>
              <a:t> 예상됨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E45ED-F22B-45E5-5006-B7EBD953E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880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F6979-8A63-40B9-F8E8-A76A30E0941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63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961667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22FC9-A27C-B045-347D-840084E68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96D1AE-5E5A-E5F2-23F5-1A6C66FBAD1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0403979-24BE-3878-DE1F-7B9008911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7FD606A-E130-01DB-ED16-7BC602D08EBF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6BE353-3196-6DCE-0356-F36B11AACFA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109%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12D303-E9F7-C9B4-128B-9E3E33E88D7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1A26E-C69D-9F8B-AB33-EBAF997014AC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신규 캐릭터의 완성도 높은 </a:t>
            </a:r>
            <a:r>
              <a:rPr lang="ko-KR" altLang="en-US" dirty="0" err="1"/>
              <a:t>빌드업으로</a:t>
            </a:r>
            <a:r>
              <a:rPr lang="ko-KR" altLang="en-US" dirty="0"/>
              <a:t> 픽업 기대효과 상승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스토리 업데이트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A1636-85D8-18CD-3E53-86B4B0A6E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381A5-E995-1655-5495-C91A7A6CAC0D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85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89668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6B7D0-CB92-D4A2-AEF2-361E9520D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F6D009-4B7E-A610-21F6-DBBE90634410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7F936AE-B4E7-896A-A5E2-D0491352B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1E5D65E5-360E-A8CB-0FC4-62AE7600802C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D44ED2-2B17-9201-ACC7-CF1069F26632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309%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FA231-6D85-ED4E-B65C-94A17255AF14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786A-07C0-A9C5-4CBE-5FB29E348A1E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ko-KR" altLang="en-US" dirty="0" err="1"/>
              <a:t>발푸르기스의</a:t>
            </a:r>
            <a:r>
              <a:rPr lang="ko-KR" altLang="en-US" dirty="0"/>
              <a:t> 밤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업데이트에 맞춰 유저들이 </a:t>
            </a:r>
            <a:r>
              <a:rPr lang="en-US" altLang="ko-KR" dirty="0"/>
              <a:t>BM </a:t>
            </a:r>
            <a:r>
              <a:rPr lang="ko-KR" altLang="en-US" dirty="0"/>
              <a:t>구매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910EE-ADA4-2A49-0072-CA918C7B6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69434-0E57-749B-0C55-BFE47E8C0DB0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1464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3F9A36-7297-418E-A318-2079376F5978}"/>
              </a:ext>
            </a:extLst>
          </p:cNvPr>
          <p:cNvSpPr txBox="1"/>
          <p:nvPr/>
        </p:nvSpPr>
        <p:spPr>
          <a:xfrm>
            <a:off x="7743823" y="736277"/>
            <a:ext cx="373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F3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인사이트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2BD9A9-5433-4E7D-8688-00E75B4485C9}"/>
              </a:ext>
            </a:extLst>
          </p:cNvPr>
          <p:cNvGrpSpPr/>
          <p:nvPr/>
        </p:nvGrpSpPr>
        <p:grpSpPr>
          <a:xfrm>
            <a:off x="1846052" y="1595849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83C0922-F355-438E-B039-B21BB7844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5DCE0BCF-A4AE-4BCD-8CA3-E578D0738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8FED1D-DCF4-4013-8D2F-8205DA147391}"/>
              </a:ext>
            </a:extLst>
          </p:cNvPr>
          <p:cNvGrpSpPr/>
          <p:nvPr/>
        </p:nvGrpSpPr>
        <p:grpSpPr>
          <a:xfrm>
            <a:off x="1846052" y="3129374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767B5C1B-6FAE-48FC-8698-4BEFD99CB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10F97E37-6495-423D-A69F-905361050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F2BD2C-6C9F-4DB6-9702-D8DF2AE9D4D1}"/>
              </a:ext>
            </a:extLst>
          </p:cNvPr>
          <p:cNvGrpSpPr/>
          <p:nvPr/>
        </p:nvGrpSpPr>
        <p:grpSpPr>
          <a:xfrm>
            <a:off x="1846052" y="4626561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1" name="그림 3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C455B18-5974-4894-81D3-5CAD5C046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33" name="그림 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409340BC-2151-409E-9FA6-F06E83D92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8E54B1-F145-F4BD-1413-F0DAEA7D484F}"/>
              </a:ext>
            </a:extLst>
          </p:cNvPr>
          <p:cNvSpPr txBox="1"/>
          <p:nvPr/>
        </p:nvSpPr>
        <p:spPr>
          <a:xfrm>
            <a:off x="2013438" y="1767254"/>
            <a:ext cx="813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데이터 출처는 매출은 </a:t>
            </a:r>
            <a:r>
              <a:rPr lang="ko-KR" altLang="en-US" sz="1600" b="1" dirty="0">
                <a:hlinkClick r:id="rId4"/>
              </a:rPr>
              <a:t>센터타워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AU</a:t>
            </a:r>
            <a:r>
              <a:rPr lang="ko-KR" altLang="en-US" sz="1600" b="1" dirty="0"/>
              <a:t>는 </a:t>
            </a:r>
            <a:r>
              <a:rPr lang="ko-KR" altLang="en-US" sz="1600" b="1" dirty="0" err="1">
                <a:hlinkClick r:id="rId5"/>
              </a:rPr>
              <a:t>모바일인덱스</a:t>
            </a:r>
            <a:r>
              <a:rPr lang="ko-KR" altLang="en-US" sz="1600" b="1" dirty="0"/>
              <a:t> 참고</a:t>
            </a:r>
            <a:endParaRPr lang="en-US" altLang="ko-K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0F671-F6C7-7E92-AB44-D847DA747E6E}"/>
              </a:ext>
            </a:extLst>
          </p:cNvPr>
          <p:cNvSpPr txBox="1"/>
          <p:nvPr/>
        </p:nvSpPr>
        <p:spPr>
          <a:xfrm>
            <a:off x="2013437" y="3299265"/>
            <a:ext cx="807133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AU</a:t>
            </a:r>
            <a:r>
              <a:rPr lang="ko-KR" altLang="en-US" sz="1600" b="1" dirty="0"/>
              <a:t>의 경우 큰 업데이트와 이벤트 시즌이 아닐 경우 큰 지표 변화를 주기 어렵다</a:t>
            </a:r>
            <a:r>
              <a:rPr lang="en-US" altLang="ko-KR" sz="1600" b="1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반면 매출의 경우 사소한 </a:t>
            </a:r>
            <a:r>
              <a:rPr lang="ko-KR" altLang="en-US" sz="1600" b="1" dirty="0" err="1"/>
              <a:t>변화점</a:t>
            </a:r>
            <a:r>
              <a:rPr lang="ko-KR" altLang="en-US" sz="1600" b="1" dirty="0"/>
              <a:t> 마저 크게 영향을 주는 경우가 많다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50395-E1CD-7818-3DF7-BDD1A1FA5291}"/>
              </a:ext>
            </a:extLst>
          </p:cNvPr>
          <p:cNvSpPr txBox="1"/>
          <p:nvPr/>
        </p:nvSpPr>
        <p:spPr>
          <a:xfrm>
            <a:off x="2008709" y="4788096"/>
            <a:ext cx="807133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업데이트와 이벤트를 실시하여도 화제성이 부족하면 크게 반등할 수 없다</a:t>
            </a:r>
            <a:r>
              <a:rPr lang="en-US" altLang="ko-KR" sz="1600" b="1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단순 무료 배포보다도 무료 배포를 실시하여 연계할 수 있는 </a:t>
            </a:r>
            <a:r>
              <a:rPr lang="en-US" altLang="ko-KR" sz="1600" b="1" dirty="0"/>
              <a:t>BM</a:t>
            </a:r>
            <a:r>
              <a:rPr lang="ko-KR" altLang="en-US" sz="1600" b="1" dirty="0"/>
              <a:t>의 연구 등이 필요</a:t>
            </a:r>
          </a:p>
        </p:txBody>
      </p:sp>
    </p:spTree>
    <p:extLst>
      <p:ext uri="{BB962C8B-B14F-4D97-AF65-F5344CB8AC3E}">
        <p14:creationId xmlns:p14="http://schemas.microsoft.com/office/powerpoint/2010/main" val="209086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E512A-5BF3-9E34-16B3-E281224D7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2E613EB-C03A-50D2-D706-7B460F5A0E42}"/>
              </a:ext>
            </a:extLst>
          </p:cNvPr>
          <p:cNvSpPr txBox="1"/>
          <p:nvPr/>
        </p:nvSpPr>
        <p:spPr>
          <a:xfrm>
            <a:off x="7743823" y="736277"/>
            <a:ext cx="373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F3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주요내용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A61795-1D4F-9984-1AAD-EB03EF421980}"/>
              </a:ext>
            </a:extLst>
          </p:cNvPr>
          <p:cNvGrpSpPr/>
          <p:nvPr/>
        </p:nvGrpSpPr>
        <p:grpSpPr>
          <a:xfrm>
            <a:off x="1846052" y="1595849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1A9C890-46C5-5E84-9877-C54CC3C06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5623B6A4-7B8F-0493-73D4-F60448473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9CDE60-8BEA-E394-92A5-49C51A44B285}"/>
              </a:ext>
            </a:extLst>
          </p:cNvPr>
          <p:cNvGrpSpPr/>
          <p:nvPr/>
        </p:nvGrpSpPr>
        <p:grpSpPr>
          <a:xfrm>
            <a:off x="1846052" y="3129374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3379B53D-12E1-EDE7-0E22-AADF29127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1231502A-70BC-7A29-B712-88EF85261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209046-D013-929B-B7C3-F69DB3FF3F47}"/>
              </a:ext>
            </a:extLst>
          </p:cNvPr>
          <p:cNvGrpSpPr/>
          <p:nvPr/>
        </p:nvGrpSpPr>
        <p:grpSpPr>
          <a:xfrm>
            <a:off x="1846052" y="4626561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1" name="그림 30" descr="그리기이(가) 표시된 사진&#10;&#10;자동 생성된 설명">
              <a:extLst>
                <a:ext uri="{FF2B5EF4-FFF2-40B4-BE49-F238E27FC236}">
                  <a16:creationId xmlns:a16="http://schemas.microsoft.com/office/drawing/2014/main" id="{8973BE16-C919-4E64-B21D-D5E76EC7D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33" name="그림 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EFC17231-75B3-4981-805C-CCF10C288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B393E3-C9A7-A415-D1C7-B67B3389FCA5}"/>
              </a:ext>
            </a:extLst>
          </p:cNvPr>
          <p:cNvSpPr txBox="1"/>
          <p:nvPr/>
        </p:nvSpPr>
        <p:spPr>
          <a:xfrm>
            <a:off x="2013438" y="1767254"/>
            <a:ext cx="813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화제성이 높은 게임들 위주 리뷰</a:t>
            </a:r>
            <a:endParaRPr lang="en-US" altLang="ko-K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C07FB-089A-E01C-18EB-5FC500097EDA}"/>
              </a:ext>
            </a:extLst>
          </p:cNvPr>
          <p:cNvSpPr txBox="1"/>
          <p:nvPr/>
        </p:nvSpPr>
        <p:spPr>
          <a:xfrm>
            <a:off x="2013437" y="3299265"/>
            <a:ext cx="8071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확실하게 요인을 특정할 수 있는 위주 리뷰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85A65-527F-89DD-5B8D-A56E84D012C4}"/>
              </a:ext>
            </a:extLst>
          </p:cNvPr>
          <p:cNvSpPr txBox="1"/>
          <p:nvPr/>
        </p:nvSpPr>
        <p:spPr>
          <a:xfrm>
            <a:off x="2008709" y="4788096"/>
            <a:ext cx="807133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지표상 큰 변화가 있으나 작성자의 도메인 이해도가 낮은 경우 리뷰에서 제외</a:t>
            </a:r>
          </a:p>
        </p:txBody>
      </p:sp>
    </p:spTree>
    <p:extLst>
      <p:ext uri="{BB962C8B-B14F-4D97-AF65-F5344CB8AC3E}">
        <p14:creationId xmlns:p14="http://schemas.microsoft.com/office/powerpoint/2010/main" val="508014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C26BBE-1D12-4CBE-8C8B-47654C7FD22C}"/>
              </a:ext>
            </a:extLst>
          </p:cNvPr>
          <p:cNvSpPr/>
          <p:nvPr/>
        </p:nvSpPr>
        <p:spPr>
          <a:xfrm>
            <a:off x="1276576" y="1002890"/>
            <a:ext cx="9638847" cy="5024284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1CCDAC-528C-491F-BBE9-CFF39FADA596}"/>
              </a:ext>
            </a:extLst>
          </p:cNvPr>
          <p:cNvSpPr/>
          <p:nvPr/>
        </p:nvSpPr>
        <p:spPr>
          <a:xfrm>
            <a:off x="3839815" y="4435775"/>
            <a:ext cx="4512368" cy="4902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74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16BF4-0587-456D-A6DB-E71C1D1B72C1}"/>
              </a:ext>
            </a:extLst>
          </p:cNvPr>
          <p:cNvSpPr txBox="1"/>
          <p:nvPr/>
        </p:nvSpPr>
        <p:spPr>
          <a:xfrm>
            <a:off x="1127475" y="1867939"/>
            <a:ext cx="941796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3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Thank you!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CE9D1-F4BF-4CBE-B132-BA5D69BF63D2}"/>
              </a:ext>
            </a:extLst>
          </p:cNvPr>
          <p:cNvSpPr txBox="1"/>
          <p:nvPr/>
        </p:nvSpPr>
        <p:spPr>
          <a:xfrm>
            <a:off x="6165614" y="1511948"/>
            <a:ext cx="18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6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65CC442-3D30-46A0-ACEC-C918548A6801}"/>
              </a:ext>
            </a:extLst>
          </p:cNvPr>
          <p:cNvSpPr/>
          <p:nvPr/>
        </p:nvSpPr>
        <p:spPr>
          <a:xfrm rot="5400000">
            <a:off x="4195633" y="4528508"/>
            <a:ext cx="261657" cy="3048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52C82-C600-42B2-941A-BD1C8C9277A3}"/>
              </a:ext>
            </a:extLst>
          </p:cNvPr>
          <p:cNvSpPr txBox="1"/>
          <p:nvPr/>
        </p:nvSpPr>
        <p:spPr>
          <a:xfrm>
            <a:off x="4694332" y="4341267"/>
            <a:ext cx="3514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spc="6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  <a:hlinkClick r:id="rId2"/>
              </a:rPr>
              <a:t>블로그</a:t>
            </a:r>
            <a:endParaRPr lang="ko-KR" altLang="en-US" sz="3200" spc="6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4736F-CC54-485A-84FA-8E3710AA2768}"/>
              </a:ext>
            </a:extLst>
          </p:cNvPr>
          <p:cNvSpPr txBox="1"/>
          <p:nvPr/>
        </p:nvSpPr>
        <p:spPr>
          <a:xfrm>
            <a:off x="5330405" y="1779117"/>
            <a:ext cx="153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30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권정민</a:t>
            </a:r>
            <a:endParaRPr lang="ko-KR" altLang="en-US" sz="3200" b="1" spc="300" dirty="0">
              <a:ln w="22225">
                <a:solidFill>
                  <a:srgbClr val="FFC000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5248C5-AAFB-4063-BD7A-24089AE5DC0A}"/>
              </a:ext>
            </a:extLst>
          </p:cNvPr>
          <p:cNvGrpSpPr/>
          <p:nvPr/>
        </p:nvGrpSpPr>
        <p:grpSpPr>
          <a:xfrm>
            <a:off x="10279160" y="1264195"/>
            <a:ext cx="294695" cy="294695"/>
            <a:chOff x="10288125" y="1264195"/>
            <a:chExt cx="294695" cy="29469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D25040F-3CAC-423A-9CB8-78A0B1A26C1E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7A8EDE8-45F9-4161-8969-AF312D65188B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7DD63EF-D09C-42AE-B652-8CC833E91C07}"/>
                </a:ext>
              </a:extLst>
            </p:cNvPr>
            <p:cNvCxnSpPr>
              <a:stCxn id="5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476771-84F3-4BA5-B9D8-791ECA5C23F7}"/>
              </a:ext>
            </a:extLst>
          </p:cNvPr>
          <p:cNvGrpSpPr/>
          <p:nvPr/>
        </p:nvGrpSpPr>
        <p:grpSpPr>
          <a:xfrm>
            <a:off x="10279160" y="5396925"/>
            <a:ext cx="294695" cy="294695"/>
            <a:chOff x="10288125" y="1264195"/>
            <a:chExt cx="294695" cy="29469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5B3E1D6-FEAF-4029-B79D-287F34499778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5B853A6-4875-447F-B1DD-9363698807B7}"/>
                </a:ext>
              </a:extLst>
            </p:cNvPr>
            <p:cNvCxnSpPr>
              <a:stCxn id="25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DEA83FC-2D24-432A-A14A-173612CF3FB5}"/>
                </a:ext>
              </a:extLst>
            </p:cNvPr>
            <p:cNvCxnSpPr>
              <a:stCxn id="25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EF2FA9-41E9-4227-8F2C-F85E411A7352}"/>
              </a:ext>
            </a:extLst>
          </p:cNvPr>
          <p:cNvGrpSpPr/>
          <p:nvPr/>
        </p:nvGrpSpPr>
        <p:grpSpPr>
          <a:xfrm>
            <a:off x="1601327" y="5396925"/>
            <a:ext cx="294695" cy="294695"/>
            <a:chOff x="10288125" y="1264195"/>
            <a:chExt cx="294695" cy="29469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61FD1E3-07EE-4CA4-BB6A-EBA5EF3DB2CF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2A4DB3-8810-4B4B-AE83-FAD5FF6D905A}"/>
                </a:ext>
              </a:extLst>
            </p:cNvPr>
            <p:cNvCxnSpPr>
              <a:stCxn id="29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C4E485E-A696-4532-8B1F-343F7A5496DC}"/>
                </a:ext>
              </a:extLst>
            </p:cNvPr>
            <p:cNvCxnSpPr>
              <a:stCxn id="29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AD1745-758F-4522-9C52-F276C69F6C55}"/>
              </a:ext>
            </a:extLst>
          </p:cNvPr>
          <p:cNvGrpSpPr/>
          <p:nvPr/>
        </p:nvGrpSpPr>
        <p:grpSpPr>
          <a:xfrm>
            <a:off x="1601327" y="1264195"/>
            <a:ext cx="294695" cy="294695"/>
            <a:chOff x="10288125" y="1264195"/>
            <a:chExt cx="294695" cy="29469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8A92A22-0187-4191-8DF7-8706E93F2694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D15B29-8426-48A0-9926-BB10F8E05932}"/>
                </a:ext>
              </a:extLst>
            </p:cNvPr>
            <p:cNvCxnSpPr>
              <a:stCxn id="33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34B7D58-491F-4DC6-AB4A-9CFB04829712}"/>
                </a:ext>
              </a:extLst>
            </p:cNvPr>
            <p:cNvCxnSpPr>
              <a:stCxn id="33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97F66B-32DD-41EF-AB22-48EAAA9F4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A3D519C-CF4B-4A64-B382-0AC486FBFD23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18055-1A8D-4AAC-83CF-8A8634A90FF1}"/>
              </a:ext>
            </a:extLst>
          </p:cNvPr>
          <p:cNvSpPr txBox="1"/>
          <p:nvPr/>
        </p:nvSpPr>
        <p:spPr>
          <a:xfrm>
            <a:off x="703249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상관계수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904876" y="947065"/>
            <a:ext cx="480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매출과 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상관관계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096558-89F6-06F8-97DA-908FAB3C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082" y="1279165"/>
            <a:ext cx="4589484" cy="3496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73422-EC7C-07E3-40D1-D0FFD8508C40}"/>
              </a:ext>
            </a:extLst>
          </p:cNvPr>
          <p:cNvSpPr txBox="1"/>
          <p:nvPr/>
        </p:nvSpPr>
        <p:spPr>
          <a:xfrm>
            <a:off x="1011115" y="2883877"/>
            <a:ext cx="50848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매출과 </a:t>
            </a:r>
            <a:r>
              <a:rPr lang="en-US" altLang="ko-KR" dirty="0"/>
              <a:t>AU</a:t>
            </a:r>
            <a:r>
              <a:rPr lang="ko-KR" altLang="en-US" dirty="0"/>
              <a:t>는 양의 상관관계를 가지고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게임마다 정도의 차이가 있지만 매출이 증가했을 때 유저 수도 증가했을 가능성이 높다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linkClick r:id="rId6"/>
              </a:rPr>
              <a:t>코드 및 </a:t>
            </a:r>
            <a:r>
              <a:rPr lang="en-US" altLang="ko-KR" dirty="0">
                <a:hlinkClick r:id="rId6"/>
              </a:rPr>
              <a:t>raw data </a:t>
            </a:r>
            <a:r>
              <a:rPr lang="ko-KR" altLang="en-US" dirty="0">
                <a:hlinkClick r:id="rId6"/>
              </a:rPr>
              <a:t>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60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A6848-C524-52D6-B3AF-8ABEA7662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5BED5DF-1E83-90A4-FEC7-21B30068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28" y="3503908"/>
            <a:ext cx="9373908" cy="245197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7022DBE-D802-EBDB-0F3E-B17870504E8B}"/>
              </a:ext>
            </a:extLst>
          </p:cNvPr>
          <p:cNvSpPr/>
          <p:nvPr/>
        </p:nvSpPr>
        <p:spPr>
          <a:xfrm rot="5400000">
            <a:off x="7061859" y="5578350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8E36E9-ED92-1ED5-1AD3-1C9E0EEE51D1}"/>
              </a:ext>
            </a:extLst>
          </p:cNvPr>
          <p:cNvSpPr txBox="1"/>
          <p:nvPr/>
        </p:nvSpPr>
        <p:spPr>
          <a:xfrm>
            <a:off x="7289472" y="543265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 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 증감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BE844C-DD19-2AAA-2F89-BCECEBAB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28" y="902121"/>
            <a:ext cx="9297698" cy="252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8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894FB6-F929-B2D4-A38A-6D5F9F83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990C0C-A366-E796-5B21-7540D2C03E3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F4A1233-6C0E-D2CB-AE11-62003386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C54FD73-DCA2-8E7A-59B7-49C7C43C33D3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30C9A7-842D-1E6C-ECB2-831DB076245A}"/>
              </a:ext>
            </a:extLst>
          </p:cNvPr>
          <p:cNvSpPr txBox="1"/>
          <p:nvPr/>
        </p:nvSpPr>
        <p:spPr>
          <a:xfrm>
            <a:off x="7032498" y="497859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105%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5315C-FA08-34B1-3382-E8403DD7348E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A8D96-48C0-5D52-D18D-1BCFA6433E70}"/>
              </a:ext>
            </a:extLst>
          </p:cNvPr>
          <p:cNvSpPr txBox="1"/>
          <p:nvPr/>
        </p:nvSpPr>
        <p:spPr>
          <a:xfrm>
            <a:off x="1011115" y="2883877"/>
            <a:ext cx="50848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최고 등급 캐릭터 선택권</a:t>
            </a:r>
            <a:r>
              <a:rPr lang="en-US" altLang="ko-KR" dirty="0"/>
              <a:t>, </a:t>
            </a:r>
            <a:r>
              <a:rPr lang="ko-KR" altLang="en-US" dirty="0"/>
              <a:t>장비 </a:t>
            </a:r>
            <a:r>
              <a:rPr lang="ko-KR" altLang="en-US" dirty="0" err="1"/>
              <a:t>소환권</a:t>
            </a:r>
            <a:r>
              <a:rPr lang="en-US" altLang="ko-KR" dirty="0"/>
              <a:t>, </a:t>
            </a:r>
            <a:r>
              <a:rPr lang="ko-KR" altLang="en-US" dirty="0"/>
              <a:t>월광캐릭터 무료 </a:t>
            </a:r>
            <a:r>
              <a:rPr lang="ko-KR" altLang="en-US" dirty="0" err="1"/>
              <a:t>소환권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주 간격으로 보상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23</a:t>
            </a:r>
            <a:r>
              <a:rPr lang="ko-KR" altLang="en-US" dirty="0"/>
              <a:t>개월만에 </a:t>
            </a:r>
            <a:r>
              <a:rPr lang="en-US" altLang="ko-KR" dirty="0"/>
              <a:t>MAU 15</a:t>
            </a:r>
            <a:r>
              <a:rPr lang="ko-KR" altLang="en-US" dirty="0"/>
              <a:t>만 </a:t>
            </a:r>
            <a:r>
              <a:rPr lang="ko-KR" altLang="en-US" dirty="0" err="1"/>
              <a:t>재달성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51041-C7A2-2B39-74EE-FE2D71A7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5394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C0490-07CA-E78A-EA49-18A929781A9E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15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9387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DBEA0-B6A0-01E1-FAFB-77FF40FE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35CDC8-0D8A-6F10-A066-486827C4F05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5876723-4EEF-93DB-7EB3-F90CFD38C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458DD94-D174-EB2A-8DC2-B8C9B006AE77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AA2EE-1084-B09F-7A24-BF45D6ECD9C9}"/>
              </a:ext>
            </a:extLst>
          </p:cNvPr>
          <p:cNvSpPr txBox="1"/>
          <p:nvPr/>
        </p:nvSpPr>
        <p:spPr>
          <a:xfrm>
            <a:off x="7032498" y="497859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DE8E0A-1B95-B53B-077B-F39B59CF5D3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D6EB-A1BC-43BD-FABF-A55D8A26990F}"/>
              </a:ext>
            </a:extLst>
          </p:cNvPr>
          <p:cNvSpPr txBox="1"/>
          <p:nvPr/>
        </p:nvSpPr>
        <p:spPr>
          <a:xfrm>
            <a:off x="1011115" y="2883877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위험한 초대를 연상시킨 </a:t>
            </a:r>
            <a:r>
              <a:rPr lang="en-US" altLang="ko-KR" dirty="0"/>
              <a:t>1</a:t>
            </a:r>
            <a:r>
              <a:rPr lang="ko-KR" altLang="en-US" dirty="0"/>
              <a:t>주년 방송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주년 캠페인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파격적인 마케팅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7A2414-9E22-727D-D14A-1A374AAD9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76" y="1299510"/>
            <a:ext cx="4572000" cy="34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A6FD5-1E2A-707C-F98A-2C44990EC8F8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21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570017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61677-C74E-2697-29BA-84EB42D7A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5CC073-81D2-2DA4-6A07-446CCE0130D6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A8ABB2F-B6A3-A118-F57B-F429CD556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B2F7BBC8-7095-0B5F-A19B-7435469098E0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DA6062-29E0-08DC-6BE8-F107E6867603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0.67%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F3AA12-D3A7-D6FC-EF49-68A77042D57A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6F6FC-4F70-E9C2-65E9-F8083EE302AB}"/>
              </a:ext>
            </a:extLst>
          </p:cNvPr>
          <p:cNvSpPr txBox="1"/>
          <p:nvPr/>
        </p:nvSpPr>
        <p:spPr>
          <a:xfrm>
            <a:off x="1011115" y="2883877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레인보우식스</a:t>
            </a:r>
            <a:r>
              <a:rPr lang="ko-KR" altLang="en-US" dirty="0"/>
              <a:t> 복각</a:t>
            </a:r>
            <a:r>
              <a:rPr lang="en-US" altLang="ko-KR" dirty="0"/>
              <a:t>, </a:t>
            </a:r>
            <a:r>
              <a:rPr lang="ko-KR" altLang="en-US" dirty="0"/>
              <a:t>신규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마케팅 부족으로 인해 화제성은 없음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지표상 큰 변화가 없음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43C682-FCCA-7CD5-BDA1-D1993368C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0717"/>
            <a:ext cx="4595240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E078B2-DDEF-ECF2-FA56-DED37B9E3729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19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52189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0C21E-942D-F314-8059-18FB373F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53BF6D-393E-F3FB-9901-7C2F96BF42C9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E2757C7-7C16-5EEC-0012-56F66F2F3B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46760DE-CA65-42CF-E7B5-ACD0CB60ABF3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2D783-9B1B-88EB-714D-9334898C7A67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05762C-EBE8-1728-E79B-63EFF94CAB4E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BE01E-7341-1237-3F5B-744FF322307C}"/>
              </a:ext>
            </a:extLst>
          </p:cNvPr>
          <p:cNvSpPr txBox="1"/>
          <p:nvPr/>
        </p:nvSpPr>
        <p:spPr>
          <a:xfrm>
            <a:off x="1011115" y="2883877"/>
            <a:ext cx="50848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전월 대비 업데이트나 이벤트 부족 영향으로 지표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신규 캐릭터가 출시되었으나 말일 업데이트기 때문에 </a:t>
            </a:r>
            <a:r>
              <a:rPr lang="en-US" altLang="ko-KR" dirty="0"/>
              <a:t>9</a:t>
            </a:r>
            <a:r>
              <a:rPr lang="ko-KR" altLang="en-US" dirty="0"/>
              <a:t>월 지표에서는 크게 나타나지 않았음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8A11C-9B0B-9E6B-1C93-930B40577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99510"/>
            <a:ext cx="4580060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58A58-95A6-5223-6A5B-740AC34FE6CA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22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99976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715</Words>
  <Application>Microsoft Office PowerPoint</Application>
  <PresentationFormat>와이드스크린</PresentationFormat>
  <Paragraphs>156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둥근모꼴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kjm</cp:lastModifiedBy>
  <cp:revision>38</cp:revision>
  <dcterms:created xsi:type="dcterms:W3CDTF">2020-04-01T17:14:31Z</dcterms:created>
  <dcterms:modified xsi:type="dcterms:W3CDTF">2024-11-06T07:11:56Z</dcterms:modified>
</cp:coreProperties>
</file>